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63958" y="3432812"/>
            <a:ext cx="21456084" cy="5117124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B5D1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381" y="9935309"/>
            <a:ext cx="14716127" cy="28443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 copie">
    <p:bg>
      <p:bgPr>
        <a:gradFill flip="none" rotWithShape="1">
          <a:gsLst>
            <a:gs pos="908">
              <a:srgbClr val="1DBFBF"/>
            </a:gs>
            <a:gs pos="76652">
              <a:srgbClr val="EB8039"/>
            </a:gs>
            <a:gs pos="91956">
              <a:srgbClr val="4938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cial">
    <p:bg>
      <p:bgPr>
        <a:solidFill>
          <a:srgbClr val="2461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bg>
      <p:bgPr>
        <a:solidFill>
          <a:srgbClr val="49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FB12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xfrm>
            <a:off x="3487082" y="3187793"/>
            <a:ext cx="17409837" cy="93603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Rectangle"/>
          <p:cNvSpPr/>
          <p:nvPr/>
        </p:nvSpPr>
        <p:spPr>
          <a:xfrm>
            <a:off x="-7641" y="2483573"/>
            <a:ext cx="24855104" cy="34991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EFB129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197453"/>
            <a:ext cx="14716127" cy="2844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3" name="Texte niveau 1…"/>
          <p:cNvSpPr txBox="1"/>
          <p:nvPr/>
        </p:nvSpPr>
        <p:spPr>
          <a:xfrm>
            <a:off x="2326994" y="6580447"/>
            <a:ext cx="14716127" cy="4593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  <a:lvl2pPr indent="198881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2pPr>
            <a:lvl3pPr indent="397763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3pPr>
            <a:lvl4pPr indent="596644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4pPr>
            <a:lvl5pPr indent="795527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xfrm>
            <a:off x="3004404" y="2941772"/>
            <a:ext cx="18831014" cy="96063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Rectangle"/>
          <p:cNvSpPr/>
          <p:nvPr/>
        </p:nvSpPr>
        <p:spPr>
          <a:xfrm>
            <a:off x="-7641" y="2483573"/>
            <a:ext cx="24855104" cy="88883"/>
          </a:xfrm>
          <a:prstGeom prst="rect">
            <a:avLst/>
          </a:prstGeom>
          <a:solidFill>
            <a:srgbClr val="0F3471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720C04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4" name="barre_bas_2022.png" descr="barre_bas_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" y="12954000"/>
            <a:ext cx="24384002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355815" y="3438814"/>
            <a:ext cx="21672370" cy="683837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way2.png"/>
          <p:cNvSpPr>
            <a:spLocks noGrp="1"/>
          </p:cNvSpPr>
          <p:nvPr>
            <p:ph type="pic" idx="21"/>
          </p:nvPr>
        </p:nvSpPr>
        <p:spPr>
          <a:xfrm>
            <a:off x="-2323419" y="2958160"/>
            <a:ext cx="14514357" cy="9649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347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808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253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698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« Saisissez une citation ici. »"/>
          <p:cNvSpPr txBox="1">
            <a:spLocks noGrp="1"/>
          </p:cNvSpPr>
          <p:nvPr>
            <p:ph type="body" sz="quarter" idx="21"/>
          </p:nvPr>
        </p:nvSpPr>
        <p:spPr>
          <a:xfrm>
            <a:off x="4833937" y="5134078"/>
            <a:ext cx="14716128" cy="965202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5200" i="1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/>
          </a:p>
        </p:txBody>
      </p:sp>
      <p:sp>
        <p:nvSpPr>
          <p:cNvPr id="72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way2.png"/>
          <p:cNvSpPr>
            <a:spLocks noGrp="1"/>
          </p:cNvSpPr>
          <p:nvPr>
            <p:ph type="pic" sz="half" idx="21"/>
          </p:nvPr>
        </p:nvSpPr>
        <p:spPr>
          <a:xfrm>
            <a:off x="13248102" y="3706493"/>
            <a:ext cx="10386950" cy="69053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1" name="boat_seine.png" descr="boat_seine.png"/>
          <p:cNvPicPr>
            <a:picLocks noChangeAspect="1"/>
          </p:cNvPicPr>
          <p:nvPr/>
        </p:nvPicPr>
        <p:blipFill>
          <a:blip r:embed="rId2"/>
          <a:srcRect t="138" b="137"/>
          <a:stretch>
            <a:fillRect/>
          </a:stretch>
        </p:blipFill>
        <p:spPr>
          <a:xfrm>
            <a:off x="1201847" y="3706494"/>
            <a:ext cx="10386436" cy="690505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bg>
      <p:bgPr>
        <a:gradFill flip="none" rotWithShape="1">
          <a:gsLst>
            <a:gs pos="0">
              <a:srgbClr val="1DBFBF"/>
            </a:gs>
            <a:gs pos="100000">
              <a:srgbClr val="24614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69651" y="842825"/>
            <a:ext cx="19756915" cy="1897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1773210" y="3241056"/>
            <a:ext cx="11297988" cy="90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2649" y="13019484"/>
            <a:ext cx="440843" cy="4857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465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1pPr>
      <a:lvl2pPr marL="8082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2pPr>
      <a:lvl3pPr marL="1354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3pPr>
      <a:lvl4pPr marL="1798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4pPr>
      <a:lvl5pPr marL="2243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5pPr>
      <a:lvl6pPr marL="2687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6pPr>
      <a:lvl7pPr marL="3132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7pPr>
      <a:lvl8pPr marL="3576863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8pPr>
      <a:lvl9pPr marL="4021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onic_Pi" TargetMode="External"/><Relationship Id="rId2" Type="http://schemas.openxmlformats.org/officeDocument/2006/relationships/hyperlink" Target="https://twitter.com/samaaro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atreon.com/samaar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fbiville/music-for-dev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ylv_coud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twitter.com/mithfin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fbiville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evoxx France 2021…"/>
          <p:cNvSpPr txBox="1">
            <a:spLocks noGrp="1"/>
          </p:cNvSpPr>
          <p:nvPr>
            <p:ph type="ctr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Devenir musicien·ne</a:t>
            </a:r>
          </a:p>
          <a:p>
            <a:pPr algn="ctr">
              <a:defRPr i="1"/>
            </a:pPr>
            <a:r>
              <a:t>Developer edition</a:t>
            </a:r>
          </a:p>
        </p:txBody>
      </p:sp>
      <p:sp>
        <p:nvSpPr>
          <p:cNvPr id="12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50" y="13019484"/>
            <a:ext cx="256439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Alors commençons</a:t>
            </a:r>
            <a:br/>
            <a:r>
              <a:t>par faire du bruit !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verra à l’organiser après…)</a:t>
            </a:r>
          </a:p>
        </p:txBody>
      </p:sp>
      <p:sp>
        <p:nvSpPr>
          <p:cNvPr id="16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2370" y="13019484"/>
            <a:ext cx="441401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Physique</a:t>
            </a:r>
          </a:p>
        </p:txBody>
      </p:sp>
      <p:sp>
        <p:nvSpPr>
          <p:cNvPr id="171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04420" y="13019484"/>
            <a:ext cx="357302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2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93495"/>
            <a:ext cx="11297988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Forme (idéalisée) : </a:t>
            </a:r>
            <a:r>
              <a:rPr b="1"/>
              <a:t>sinusoïdale pure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Caractéristiques :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Fréquence</a:t>
            </a:r>
            <a:r>
              <a:t> - nombre de cycles par secondes,(1/T) en Hertz (Hz)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Amplitude</a:t>
            </a:r>
            <a:r>
              <a:t> - ou pression, intensité (en dB)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Vitesse de propagation - dépend du medium (eau, air, bois, …)</a:t>
            </a:r>
          </a:p>
        </p:txBody>
      </p:sp>
      <p:pic>
        <p:nvPicPr>
          <p:cNvPr id="173" name="Image 5" descr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74" y="3803057"/>
            <a:ext cx="11176001" cy="781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Perception</a:t>
            </a:r>
          </a:p>
        </p:txBody>
      </p:sp>
      <p:sp>
        <p:nvSpPr>
          <p:cNvPr id="17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7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t>Hauteur du son (</a:t>
            </a:r>
            <a:r>
              <a:rPr i="1"/>
              <a:t>pitch</a:t>
            </a:r>
            <a:r>
              <a:t>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basse ➡️ son grave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haute ➡️ son aigu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⚠️ Relation non linéaire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Intervalle audible : [20 Hz; 20 kHz]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Diminue avec l’âge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Varie par individu</a:t>
            </a:r>
          </a:p>
        </p:txBody>
      </p:sp>
      <p:grpSp>
        <p:nvGrpSpPr>
          <p:cNvPr id="180" name="Picture 2"/>
          <p:cNvGrpSpPr/>
          <p:nvPr/>
        </p:nvGrpSpPr>
        <p:grpSpPr>
          <a:xfrm>
            <a:off x="1141197" y="5842251"/>
            <a:ext cx="11179277" cy="3828904"/>
            <a:chOff x="0" y="0"/>
            <a:chExt cx="11179276" cy="3828902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11179277" cy="38289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endParaRPr/>
            </a:p>
          </p:txBody>
        </p:sp>
        <p:pic>
          <p:nvPicPr>
            <p:cNvPr id="179" name="image14.jpeg" descr="image14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179277" cy="3828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Perception</a:t>
            </a:r>
          </a:p>
        </p:txBody>
      </p:sp>
      <p:sp>
        <p:nvSpPr>
          <p:cNvPr id="18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6061" y="13019484"/>
            <a:ext cx="414020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69" y="3494377"/>
            <a:ext cx="5842001" cy="853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500" b="1">
                <a:solidFill>
                  <a:srgbClr val="0F3471"/>
                </a:solidFill>
              </a:defRPr>
            </a:pPr>
            <a:r>
              <a:t>Sonie / bruyance (</a:t>
            </a:r>
            <a:r>
              <a:rPr i="1"/>
              <a:t>loudness</a:t>
            </a:r>
            <a:r>
              <a:t>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basse ➡️ son “faible”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haute ➡️ son “fort”</a:t>
            </a:r>
          </a:p>
          <a:p>
            <a:pPr>
              <a:spcBef>
                <a:spcPts val="4500"/>
              </a:spcBef>
              <a:defRPr sz="3500">
                <a:solidFill>
                  <a:srgbClr val="0F3471"/>
                </a:solidFill>
              </a:defRPr>
            </a:pPr>
            <a:r>
              <a:t>Perception non-linéaire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Changements + distincts entre [2 kHz; 4 kHz]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Dommages irréversibles au delà de 80 dB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D’où l’utilité des décibels 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Physique</a:t>
            </a:r>
            <a:r>
              <a:rPr baseline="31999"/>
              <a:t>2</a:t>
            </a:r>
          </a:p>
        </p:txBody>
      </p:sp>
      <p:sp>
        <p:nvSpPr>
          <p:cNvPr id="18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2510" y="13019484"/>
            <a:ext cx="441122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89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Théorème de Fourier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Tout son peut être reproduit</a:t>
            </a:r>
            <a:br/>
            <a:r>
              <a:t>en superposant des sinusoïdales</a:t>
            </a:r>
          </a:p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Superposition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Pour chaque T, somme des amplitudes</a:t>
            </a:r>
          </a:p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Phase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Décalage entre deux sinusoïdales (en radians)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le signal résultat (son enveloppe)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notre perception (c’est le </a:t>
            </a:r>
            <a:r>
              <a:rPr b="1"/>
              <a:t>timbre</a:t>
            </a:r>
            <a:r>
              <a:t>) </a:t>
            </a:r>
          </a:p>
        </p:txBody>
      </p:sp>
      <p:pic>
        <p:nvPicPr>
          <p:cNvPr id="190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6" y="3409717"/>
            <a:ext cx="10926420" cy="8194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ranslation de Phase…"/>
          <p:cNvSpPr txBox="1"/>
          <p:nvPr/>
        </p:nvSpPr>
        <p:spPr>
          <a:xfrm>
            <a:off x="3752421" y="10881663"/>
            <a:ext cx="4791710" cy="123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Translation de Phase</a:t>
            </a:r>
          </a:p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de la 2</a:t>
            </a:r>
            <a:r>
              <a:rPr baseline="31999"/>
              <a:t>ème</a:t>
            </a:r>
            <a:r>
              <a:t> onde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667243"/>
            <a:ext cx="21672370" cy="6381515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organisons…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(Enfin, on essaie …)</a:t>
            </a:r>
          </a:p>
        </p:txBody>
      </p:sp>
      <p:sp>
        <p:nvSpPr>
          <p:cNvPr id="19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781" y="13019484"/>
            <a:ext cx="414579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764023">
              <a:defRPr sz="9858"/>
            </a:lvl1pPr>
          </a:lstStyle>
          <a:p>
            <a:r>
              <a:t>Production - Analog to Digital (ADC)</a:t>
            </a:r>
          </a:p>
        </p:txBody>
      </p:sp>
      <p:sp>
        <p:nvSpPr>
          <p:cNvPr id="197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9775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35" y="4610464"/>
            <a:ext cx="11195714" cy="644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784" y="4750865"/>
            <a:ext cx="9206533" cy="6024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r>
              <a:t>Production - Encodages pour la Transmission</a:t>
            </a:r>
          </a:p>
        </p:txBody>
      </p:sp>
      <p:sp>
        <p:nvSpPr>
          <p:cNvPr id="202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2569" y="13019484"/>
            <a:ext cx="421005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03" name="Image 9" descr="Image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07" y="5000584"/>
            <a:ext cx="8211427" cy="5525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t>Codage naïf : PCM (Pulse-Code Modulation)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44.1kHz × 2 canaux × 16 bits </a:t>
            </a:r>
          </a:p>
          <a:p>
            <a:pPr lvl="2" indent="4572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= 176 400 octets par seconde de signal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1 piste de 5 minutes ~ 53 Mo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r>
              <a:t>Production - Encodages pour la Transmission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5723" y="13019484"/>
            <a:ext cx="434696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08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dirty="0"/>
              <a:t>DPCM (Differential PCM)</a:t>
            </a:r>
          </a:p>
          <a:p>
            <a:pPr lvl="3" indent="6858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rPr dirty="0" err="1"/>
              <a:t>Uniquement</a:t>
            </a:r>
            <a:r>
              <a:rPr dirty="0"/>
              <a:t> les </a:t>
            </a:r>
            <a:r>
              <a:rPr dirty="0" err="1"/>
              <a:t>différences</a:t>
            </a:r>
            <a:r>
              <a:rPr dirty="0"/>
              <a:t> entre </a:t>
            </a:r>
            <a:r>
              <a:rPr dirty="0" err="1"/>
              <a:t>échantillons</a:t>
            </a:r>
            <a:endParaRPr dirty="0"/>
          </a:p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dirty="0"/>
              <a:t>ADPCM (adaptive DPCM)</a:t>
            </a:r>
          </a:p>
          <a:p>
            <a:pPr lvl="2" indent="457200"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b="0" dirty="0"/>
              <a:t>Le pas </a:t>
            </a:r>
            <a:r>
              <a:rPr b="0" dirty="0" err="1"/>
              <a:t>est</a:t>
            </a:r>
            <a:r>
              <a:rPr b="0" dirty="0"/>
              <a:t> variable </a:t>
            </a:r>
            <a:r>
              <a:rPr b="0" dirty="0" err="1"/>
              <a:t>en</a:t>
            </a:r>
            <a:r>
              <a:rPr b="0" dirty="0"/>
              <a:t> </a:t>
            </a:r>
            <a:r>
              <a:rPr b="0" dirty="0" err="1"/>
              <a:t>fonction</a:t>
            </a:r>
            <a:r>
              <a:rPr b="0" dirty="0"/>
              <a:t> de </a:t>
            </a:r>
            <a:r>
              <a:rPr b="0" dirty="0" err="1"/>
              <a:t>l’amplitude</a:t>
            </a:r>
            <a:r>
              <a:rPr b="0" dirty="0"/>
              <a:t> du dernier </a:t>
            </a:r>
            <a:r>
              <a:rPr b="0" dirty="0" err="1"/>
              <a:t>changement</a:t>
            </a:r>
            <a:endParaRPr lang="fr-FR" b="0" dirty="0"/>
          </a:p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lang="fr-FR" dirty="0"/>
              <a:t>DSD (Direct Stream Digital)</a:t>
            </a:r>
          </a:p>
          <a:p>
            <a:pPr lvl="2" indent="457200"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lang="fr-FR" b="0" dirty="0"/>
              <a:t>1 bit @2.8MHz, décrit la direction et l’amplitude du prochain changement (haute définition là où nécessaire)</a:t>
            </a:r>
          </a:p>
        </p:txBody>
      </p:sp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74" y="3637334"/>
            <a:ext cx="8557979" cy="304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498702-84C7-4844-9604-C7C4B7E3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63" y="6679810"/>
            <a:ext cx="7239000" cy="5105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0CCC-61B6-4B8C-ACFA-8990F813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03" y="136441"/>
            <a:ext cx="18831015" cy="2579985"/>
          </a:xfrm>
        </p:spPr>
        <p:txBody>
          <a:bodyPr>
            <a:normAutofit/>
          </a:bodyPr>
          <a:lstStyle/>
          <a:p>
            <a:r>
              <a:rPr lang="fr-FR" dirty="0"/>
              <a:t>Production - Compression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0E1112-AC10-4D85-94F0-CC73A11AA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04" y="2941772"/>
            <a:ext cx="19855596" cy="960634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Avec pertes (basées sur la psychoacoustique) : MP3, </a:t>
            </a:r>
            <a:r>
              <a:rPr lang="fr-FR" dirty="0" err="1"/>
              <a:t>Vorbis</a:t>
            </a:r>
            <a:r>
              <a:rPr lang="fr-FR" dirty="0"/>
              <a:t>, AAC</a:t>
            </a:r>
          </a:p>
          <a:p>
            <a:r>
              <a:rPr lang="fr-FR" dirty="0">
                <a:sym typeface="Wingdings" panose="05000000000000000000" pitchFamily="2" charset="2"/>
              </a:rPr>
              <a:t>			 Fidélité configurable (</a:t>
            </a:r>
            <a:r>
              <a:rPr lang="fr-FR" dirty="0" err="1">
                <a:sym typeface="Wingdings" panose="05000000000000000000" pitchFamily="2" charset="2"/>
              </a:rPr>
              <a:t>bitrate</a:t>
            </a:r>
            <a:r>
              <a:rPr lang="fr-FR" dirty="0">
                <a:sym typeface="Wingdings" panose="05000000000000000000" pitchFamily="2" charset="2"/>
              </a:rPr>
              <a:t>, « qualité »)</a:t>
            </a: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Sans perte : FLAC, ALAC</a:t>
            </a:r>
          </a:p>
          <a:p>
            <a:r>
              <a:rPr lang="fr-FR" dirty="0">
                <a:sym typeface="Wingdings" panose="05000000000000000000" pitchFamily="2" charset="2"/>
              </a:rPr>
              <a:t>			 Haute fidélité, fichiers plus volumineux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55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shot 2022-04-19 at 17.52.50.png" descr="Screenshot 2022-04-19 at 17.52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20" y="1022519"/>
            <a:ext cx="7776300" cy="1167096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5933" y="13019484"/>
            <a:ext cx="314274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9774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12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codons !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sait que vous n’attendiez que ça…)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Sonic-Pi, Merci Sam Aaron!</a:t>
            </a:r>
          </a:p>
        </p:txBody>
      </p:sp>
      <p:sp>
        <p:nvSpPr>
          <p:cNvPr id="215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34011" y="13019484"/>
            <a:ext cx="498120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16" name="Espace réservé du texte 2"/>
          <p:cNvSpPr txBox="1">
            <a:spLocks noGrp="1"/>
          </p:cNvSpPr>
          <p:nvPr>
            <p:ph type="body" sz="half" idx="1"/>
          </p:nvPr>
        </p:nvSpPr>
        <p:spPr>
          <a:xfrm>
            <a:off x="6125012" y="2960055"/>
            <a:ext cx="12054728" cy="9606345"/>
          </a:xfrm>
          <a:prstGeom prst="rect">
            <a:avLst/>
          </a:prstGeom>
        </p:spPr>
        <p:txBody>
          <a:bodyPr anchor="ctr"/>
          <a:lstStyle/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https://sonic-pi.net/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https://twitter.com/samaaron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https://twitter.com/Sonic_Pi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https://www.patreon.com/samaaron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Merci !</a:t>
            </a:r>
          </a:p>
        </p:txBody>
      </p:sp>
      <p:sp>
        <p:nvSpPr>
          <p:cNvPr id="21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20" name="This is a slide without background images.…"/>
          <p:cNvSpPr txBox="1">
            <a:spLocks noGrp="1"/>
          </p:cNvSpPr>
          <p:nvPr>
            <p:ph type="body" sz="quarter" idx="1"/>
          </p:nvPr>
        </p:nvSpPr>
        <p:spPr>
          <a:xfrm>
            <a:off x="146304" y="12051322"/>
            <a:ext cx="24012144" cy="11598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ontserrat Regular"/>
                <a:ea typeface="Montserrat Regular"/>
                <a:cs typeface="Montserrat Regular"/>
                <a:sym typeface="Montserrat Regular"/>
                <a:hlinkClick r:id="rId2"/>
              </a:defRPr>
            </a:lvl1pPr>
          </a:lstStyle>
          <a:p>
            <a:pPr>
              <a:defRPr>
                <a:solidFill>
                  <a:srgbClr val="0097A7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https://github.com/fbiville/music-for-devs</a:t>
            </a:r>
          </a:p>
        </p:txBody>
      </p:sp>
      <p:pic>
        <p:nvPicPr>
          <p:cNvPr id="221" name="Graphique 4" descr="Graphiqu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53" y="2636577"/>
            <a:ext cx="9515476" cy="951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anks"/>
          <p:cNvSpPr txBox="1">
            <a:spLocks noGrp="1"/>
          </p:cNvSpPr>
          <p:nvPr>
            <p:ph type="ctrTitle"/>
          </p:nvPr>
        </p:nvSpPr>
        <p:spPr>
          <a:xfrm>
            <a:off x="1455029" y="4299438"/>
            <a:ext cx="21456084" cy="511712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Thanks</a:t>
            </a:r>
          </a:p>
        </p:txBody>
      </p:sp>
      <p:sp>
        <p:nvSpPr>
          <p:cNvPr id="22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84" y="13019484"/>
            <a:ext cx="472974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6492" y="13019484"/>
            <a:ext cx="313157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33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8" descr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71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 10" descr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508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Florent Biville @fbiville"/>
          <p:cNvSpPr txBox="1"/>
          <p:nvPr/>
        </p:nvSpPr>
        <p:spPr>
          <a:xfrm>
            <a:off x="2792610" y="7396600"/>
            <a:ext cx="450024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Florent Biville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@fbiville</a:t>
            </a:r>
          </a:p>
        </p:txBody>
      </p:sp>
      <p:sp>
        <p:nvSpPr>
          <p:cNvPr id="138" name="Jean-Baptiste Lievremont @mithfindel"/>
          <p:cNvSpPr txBox="1"/>
          <p:nvPr/>
        </p:nvSpPr>
        <p:spPr>
          <a:xfrm>
            <a:off x="7997785" y="7396600"/>
            <a:ext cx="837057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Jean-Baptiste Lievremont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@mithfindel</a:t>
            </a:r>
          </a:p>
        </p:txBody>
      </p:sp>
      <p:sp>
        <p:nvSpPr>
          <p:cNvPr id="139" name="Sylvain Coudert @sylv_coud"/>
          <p:cNvSpPr txBox="1"/>
          <p:nvPr/>
        </p:nvSpPr>
        <p:spPr>
          <a:xfrm>
            <a:off x="16756421" y="7396600"/>
            <a:ext cx="513397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Sylvain Coudert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@sylv_coud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12941" y="13019484"/>
            <a:ext cx="340259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4" name="Orchestra-tuning" descr="Orchestra-tuning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05340" y="13262371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Welcome to Devoxx France"/>
          <p:cNvSpPr txBox="1">
            <a:spLocks noGrp="1"/>
          </p:cNvSpPr>
          <p:nvPr>
            <p:ph type="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B5D11"/>
                </a:solidFill>
              </a:defRPr>
            </a:pPr>
            <a:r>
              <a:t>Devenir musicien·ne</a:t>
            </a:r>
          </a:p>
          <a:p>
            <a:pPr>
              <a:defRPr i="1">
                <a:solidFill>
                  <a:srgbClr val="0B5D11"/>
                </a:solidFill>
              </a:defRPr>
            </a:pPr>
            <a:r>
              <a:t>Developer edition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admap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8" cy="2579985"/>
          </a:xfrm>
          <a:prstGeom prst="rect">
            <a:avLst/>
          </a:prstGeom>
        </p:spPr>
        <p:txBody>
          <a:bodyPr/>
          <a:lstStyle/>
          <a:p>
            <a:r>
              <a:t>Qui êtes-vous ?</a:t>
            </a:r>
          </a:p>
        </p:txBody>
      </p:sp>
      <p:sp>
        <p:nvSpPr>
          <p:cNvPr id="14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6213" y="13019484"/>
            <a:ext cx="313716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9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Votre métier implique d’écrire du code?</a:t>
            </a:r>
            <a:endParaRPr sz="3300"/>
          </a:p>
          <a:p>
            <a:pPr marL="1393507" indent="-313507">
              <a:buSzPct val="100000"/>
              <a:buChar char="•"/>
            </a:pPr>
            <a:r>
              <a:t>Votre métier implique de NE PAS écrire de code?</a:t>
            </a:r>
          </a:p>
          <a:p>
            <a:pPr marL="1393507" indent="-313507">
              <a:buSzPct val="100000"/>
              <a:buChar char="•"/>
            </a:pPr>
            <a:r>
              <a:t>Êtes-vous mélomane?</a:t>
            </a:r>
          </a:p>
          <a:p>
            <a:pPr marL="1393507" indent="-313507">
              <a:buSzPct val="100000"/>
              <a:buChar char="•"/>
            </a:pPr>
            <a:r>
              <a:t>Pratiquez ou avez-vous pratiqué d’un instrument?</a:t>
            </a:r>
          </a:p>
          <a:p>
            <a:pPr marL="1393507" indent="-313507">
              <a:buSzPct val="100000"/>
              <a:buChar char="•"/>
            </a:pPr>
            <a:r>
              <a:t>Êtes-vous autodidacte ou avez-vous fréquenté des cours/écoles/conservatoires 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Si je vous dis "dev no code"</a:t>
            </a:r>
          </a:p>
        </p:txBody>
      </p:sp>
      <p:sp>
        <p:nvSpPr>
          <p:cNvPr id="152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3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60055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Ouais c’est exactement mon métier!</a:t>
            </a:r>
          </a:p>
          <a:p>
            <a:pPr marL="1393507" indent="-313507">
              <a:buSzPct val="100000"/>
              <a:buChar char="•"/>
            </a:pPr>
            <a:r>
              <a:t>Je préfère quand même le terme intégrateur…</a:t>
            </a:r>
          </a:p>
          <a:p>
            <a:pPr marL="1393507" indent="-313507">
              <a:buSzPct val="100000"/>
              <a:buChar char="•"/>
            </a:pPr>
            <a:r>
              <a:t>Hérétique, au bûcher! 👍</a:t>
            </a:r>
          </a:p>
          <a:p>
            <a:pPr indent="1079999"/>
            <a:endParaRPr/>
          </a:p>
          <a:p>
            <a:pPr indent="1079999"/>
            <a:r>
              <a:t>Vous n’allez donc pas râler qu’on vous parle un peu de technique et de théorie musicale …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Vous en êtes où avec le solfège ?</a:t>
            </a: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3000" y="13019484"/>
            <a:ext cx="320142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7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Le quoi ? </a:t>
            </a:r>
          </a:p>
          <a:p>
            <a:pPr marL="1393507" indent="-313507">
              <a:buSzPct val="100000"/>
              <a:buChar char="•"/>
            </a:pPr>
            <a:r>
              <a:t>Ah ouais je connais les noires, les blanches tout ça…</a:t>
            </a:r>
          </a:p>
          <a:p>
            <a:pPr marL="1393507" indent="-313507">
              <a:buSzPct val="100000"/>
              <a:buChar char="•"/>
            </a:pPr>
            <a:r>
              <a:t>J’ai quelques lacunes en rythmes mais ça va…</a:t>
            </a:r>
          </a:p>
          <a:p>
            <a:pPr marL="1393507" indent="-313507">
              <a:buSzPct val="100000"/>
              <a:buChar char="•"/>
            </a:pPr>
            <a:r>
              <a:t>Les pratiques de composition et d’arrangement de John Williams et Hans Zimmer n’ont aucun secret moi!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On va vous raconter quoi ?</a:t>
            </a:r>
          </a:p>
        </p:txBody>
      </p:sp>
      <p:sp>
        <p:nvSpPr>
          <p:cNvPr id="160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16155" y="13019484"/>
            <a:ext cx="333832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1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t>Les bases physiques/acoustiques du son</a:t>
            </a:r>
          </a:p>
          <a:p>
            <a:pPr marL="1393507" indent="-313507">
              <a:buSzPct val="100000"/>
              <a:buChar char="•"/>
            </a:pPr>
            <a:r>
              <a:t>Des notions de solfèges indispensables</a:t>
            </a:r>
          </a:p>
          <a:p>
            <a:pPr marL="1393507" indent="-313507">
              <a:buSzPct val="100000"/>
              <a:buChar char="•"/>
            </a:pPr>
            <a:r>
              <a:t>Quelques connaissances générales de production musicale</a:t>
            </a:r>
          </a:p>
          <a:p>
            <a:pPr marL="1393507" indent="-313507">
              <a:buSzPct val="100000"/>
              <a:buChar char="•"/>
            </a:pPr>
            <a:r>
              <a:t>Des outils pour coder de la musique ??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Au fait, c’est quoi la musique?</a:t>
            </a:r>
          </a:p>
        </p:txBody>
      </p:sp>
      <p:sp>
        <p:nvSpPr>
          <p:cNvPr id="16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5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spcBef>
                <a:spcPts val="0"/>
              </a:spcBef>
            </a:lvl1pPr>
          </a:lstStyle>
          <a:p>
            <a:r>
              <a:t>L’art d’organiser du bruit.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820</Words>
  <Application>Microsoft Office PowerPoint</Application>
  <PresentationFormat>Personnalisé</PresentationFormat>
  <Paragraphs>129</Paragraphs>
  <Slides>23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Helvetica</vt:lpstr>
      <vt:lpstr>Helvetica Neue</vt:lpstr>
      <vt:lpstr>Montserrat Bold</vt:lpstr>
      <vt:lpstr>Montserrat Regular</vt:lpstr>
      <vt:lpstr>Open Sans</vt:lpstr>
      <vt:lpstr>Black</vt:lpstr>
      <vt:lpstr>Devenir musicien·ne Developer edition</vt:lpstr>
      <vt:lpstr>Présentation PowerPoint</vt:lpstr>
      <vt:lpstr>Présentation PowerPoint</vt:lpstr>
      <vt:lpstr>Devenir musicien·ne Developer edition</vt:lpstr>
      <vt:lpstr>Qui êtes-vous ?</vt:lpstr>
      <vt:lpstr>Si je vous dis "dev no code"</vt:lpstr>
      <vt:lpstr>Vous en êtes où avec le solfège ?</vt:lpstr>
      <vt:lpstr>On va vous raconter quoi ?</vt:lpstr>
      <vt:lpstr>Au fait, c’est quoi la musique?</vt:lpstr>
      <vt:lpstr>Alors commençons par faire du bruit !  (On verra à l’organiser après…)</vt:lpstr>
      <vt:lpstr>Leçon de son - Physique</vt:lpstr>
      <vt:lpstr>Leçon de son - Perception</vt:lpstr>
      <vt:lpstr>Leçon de son - Perception</vt:lpstr>
      <vt:lpstr>Leçon de son - Physique2</vt:lpstr>
      <vt:lpstr>Maintenant, organisons…  (Enfin, on essaie …)</vt:lpstr>
      <vt:lpstr>Production - Analog to Digital (ADC)</vt:lpstr>
      <vt:lpstr>Production - Encodages pour la Transmission</vt:lpstr>
      <vt:lpstr>Production - Encodages pour la Transmission</vt:lpstr>
      <vt:lpstr>Production - Compression</vt:lpstr>
      <vt:lpstr>Maintenant, codons !  (On sait que vous n’attendiez que ça…)</vt:lpstr>
      <vt:lpstr>Sonic-Pi, Merci Sam Aaron!</vt:lpstr>
      <vt:lpstr>Merci !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Devenir musicien·ne Developer edition</dc:title>
  <cp:lastModifiedBy>Jean-Baptiste Lièvremont</cp:lastModifiedBy>
  <cp:revision>3</cp:revision>
  <dcterms:modified xsi:type="dcterms:W3CDTF">2022-04-21T08:19:57Z</dcterms:modified>
</cp:coreProperties>
</file>